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98" r:id="rId2"/>
    <p:sldId id="297" r:id="rId3"/>
    <p:sldId id="299" r:id="rId4"/>
    <p:sldId id="302" r:id="rId5"/>
    <p:sldId id="257" r:id="rId6"/>
    <p:sldId id="258" r:id="rId7"/>
    <p:sldId id="280" r:id="rId8"/>
    <p:sldId id="259" r:id="rId9"/>
    <p:sldId id="281" r:id="rId10"/>
    <p:sldId id="293" r:id="rId11"/>
    <p:sldId id="261" r:id="rId12"/>
    <p:sldId id="265" r:id="rId13"/>
    <p:sldId id="266" r:id="rId14"/>
    <p:sldId id="267" r:id="rId15"/>
    <p:sldId id="282" r:id="rId16"/>
    <p:sldId id="283" r:id="rId17"/>
    <p:sldId id="284" r:id="rId18"/>
    <p:sldId id="268" r:id="rId19"/>
    <p:sldId id="296" r:id="rId20"/>
    <p:sldId id="263" r:id="rId21"/>
    <p:sldId id="264" r:id="rId22"/>
    <p:sldId id="270" r:id="rId23"/>
    <p:sldId id="274" r:id="rId24"/>
    <p:sldId id="272" r:id="rId25"/>
    <p:sldId id="295" r:id="rId26"/>
    <p:sldId id="273" r:id="rId27"/>
    <p:sldId id="275" r:id="rId28"/>
    <p:sldId id="276" r:id="rId29"/>
    <p:sldId id="287" r:id="rId30"/>
    <p:sldId id="291" r:id="rId31"/>
    <p:sldId id="290" r:id="rId32"/>
    <p:sldId id="292" r:id="rId33"/>
    <p:sldId id="285" r:id="rId34"/>
    <p:sldId id="286" r:id="rId35"/>
    <p:sldId id="288" r:id="rId36"/>
    <p:sldId id="289" r:id="rId37"/>
    <p:sldId id="294" r:id="rId38"/>
    <p:sldId id="277" r:id="rId39"/>
    <p:sldId id="278" r:id="rId40"/>
    <p:sldId id="301" r:id="rId41"/>
    <p:sldId id="30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8787"/>
    <a:srgbClr val="00031C"/>
    <a:srgbClr val="717171"/>
    <a:srgbClr val="A7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67" autoAdjust="0"/>
  </p:normalViewPr>
  <p:slideViewPr>
    <p:cSldViewPr snapToGrid="0">
      <p:cViewPr varScale="1">
        <p:scale>
          <a:sx n="73" d="100"/>
          <a:sy n="73" d="100"/>
        </p:scale>
        <p:origin x="60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CDCA8-1C37-4605-B4BC-E9ACB912C15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FD745-3750-478E-AEB1-4E862CE1A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1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3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9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56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8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https://docs.duendesoftware.com/identityserver/v5/overview/big_picture/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2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go through:</a:t>
            </a:r>
          </a:p>
          <a:p>
            <a:pPr marL="171450" indent="-171450">
              <a:buFontTx/>
              <a:buChar char="-"/>
            </a:pPr>
            <a:r>
              <a:rPr lang="en-US" dirty="0"/>
              <a:t>OAuth history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OpenID history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DotNetOpenAuth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OpenID Connect, built upon OAuth 2.0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3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Identity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Claims about the user – user ID, name, email…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Named group of claims that can be requested with scope parameter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API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functionality client wants to access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Group of scopes – logical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7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https://identityserver.io/training/</a:t>
            </a:r>
          </a:p>
          <a:p>
            <a:endParaRPr lang="en-US" dirty="0"/>
          </a:p>
          <a:p>
            <a:r>
              <a:rPr lang="en-US" dirty="0"/>
              <a:t>PKCE = Proof Key for Code Exchange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66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Don’t trust external authentication providers to always return claims that you need – ask the user to fill in the data on first login – i.e. email, display name,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15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3B5E89D5-DA86-46C3-BBA4-D4EFA06FA7F6}"/>
              </a:ext>
            </a:extLst>
          </p:cNvPr>
          <p:cNvSpPr/>
          <p:nvPr/>
        </p:nvSpPr>
        <p:spPr bwMode="auto">
          <a:xfrm>
            <a:off x="0" y="1624376"/>
            <a:ext cx="12192000" cy="1073104"/>
          </a:xfrm>
          <a:prstGeom prst="rect">
            <a:avLst/>
          </a:prstGeom>
          <a:solidFill>
            <a:srgbClr val="A5416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err="1">
              <a:solidFill>
                <a:srgbClr val="FED927"/>
              </a:solidFill>
              <a:latin typeface="Myriad Pro Cond" panose="020B0506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4139" y="1803646"/>
            <a:ext cx="11083721" cy="714564"/>
          </a:xfrm>
        </p:spPr>
        <p:txBody>
          <a:bodyPr tIns="0" bIns="0" anchor="ctr" anchorCtr="0">
            <a:normAutofit/>
          </a:bodyPr>
          <a:lstStyle>
            <a:lvl1pPr algn="ctr">
              <a:defRPr sz="4400" cap="small" baseline="0">
                <a:solidFill>
                  <a:schemeClr val="bg1"/>
                </a:solidFill>
                <a:latin typeface="Myriad Pro Cond" panose="020B0506030403020204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515F77-EBAE-4CD9-BB9D-D2F6D0DEB9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1276" y="4901580"/>
            <a:ext cx="5709449" cy="13572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AFBA70-FAFC-4EE1-9B8B-376DD7327C93}"/>
              </a:ext>
            </a:extLst>
          </p:cNvPr>
          <p:cNvSpPr txBox="1"/>
          <p:nvPr/>
        </p:nvSpPr>
        <p:spPr>
          <a:xfrm>
            <a:off x="0" y="6400841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Myriad Pro Cond" panose="020B0506030403020204" pitchFamily="34" charset="0"/>
              </a:rPr>
              <a:t>29</a:t>
            </a:r>
            <a:r>
              <a:rPr lang="en-US" sz="1800" b="1" baseline="30000" dirty="0">
                <a:solidFill>
                  <a:schemeClr val="bg1"/>
                </a:solidFill>
                <a:latin typeface="Myriad Pro Cond" panose="020B0506030403020204" pitchFamily="34" charset="0"/>
              </a:rPr>
              <a:t>TH</a:t>
            </a:r>
            <a:r>
              <a:rPr lang="en-US" sz="1800" b="1" dirty="0">
                <a:solidFill>
                  <a:schemeClr val="bg1"/>
                </a:solidFill>
                <a:latin typeface="Myriad Pro Cond" panose="020B0506030403020204" pitchFamily="34" charset="0"/>
              </a:rPr>
              <a:t> NOVEMBER – 1</a:t>
            </a:r>
            <a:r>
              <a:rPr lang="en-US" sz="1800" b="1" baseline="30000" dirty="0">
                <a:solidFill>
                  <a:schemeClr val="bg1"/>
                </a:solidFill>
                <a:latin typeface="Myriad Pro Cond" panose="020B0506030403020204" pitchFamily="34" charset="0"/>
              </a:rPr>
              <a:t>ST</a:t>
            </a:r>
            <a:r>
              <a:rPr lang="en-US" sz="1800" b="1" dirty="0">
                <a:solidFill>
                  <a:schemeClr val="bg1"/>
                </a:solidFill>
                <a:latin typeface="Myriad Pro Cond" panose="020B0506030403020204" pitchFamily="34" charset="0"/>
              </a:rPr>
              <a:t> DECEMBER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7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B93CB7-D3A6-443C-B007-FB7C4BC0EA21}"/>
              </a:ext>
            </a:extLst>
          </p:cNvPr>
          <p:cNvSpPr/>
          <p:nvPr/>
        </p:nvSpPr>
        <p:spPr>
          <a:xfrm>
            <a:off x="0" y="0"/>
            <a:ext cx="12192000" cy="12363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BD8BC9-B3F6-41C1-8B05-C6E758FF1B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8" y="583004"/>
            <a:ext cx="668343" cy="43548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1592E51-A66F-48FF-8AE5-D657F776D4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7" y="109252"/>
            <a:ext cx="668343" cy="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80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05098"/>
            <a:ext cx="3932237" cy="752302"/>
          </a:xfr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anchor="t">
            <a:normAutofit/>
          </a:bodyPr>
          <a:lstStyle>
            <a:lvl1pPr>
              <a:defRPr sz="2400" cap="all" baseline="0">
                <a:solidFill>
                  <a:schemeClr val="bg1"/>
                </a:solidFill>
                <a:latin typeface="Myriad Pro Cond" panose="020B0506030403020204" pitchFamily="34" charset="0"/>
                <a:cs typeface="Segoe WP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05097"/>
            <a:ext cx="6172200" cy="4555953"/>
          </a:xfrm>
        </p:spPr>
        <p:txBody>
          <a:bodyPr/>
          <a:lstStyle>
            <a:lvl1pPr>
              <a:defRPr sz="3200">
                <a:latin typeface="Myriad Pro Cond" panose="020B0506030403020204" pitchFamily="34" charset="0"/>
              </a:defRPr>
            </a:lvl1pPr>
            <a:lvl2pPr>
              <a:defRPr sz="2800">
                <a:latin typeface="Myriad Pro Cond" panose="020B0506030403020204" pitchFamily="34" charset="0"/>
              </a:defRPr>
            </a:lvl2pPr>
            <a:lvl3pPr>
              <a:defRPr sz="2400">
                <a:latin typeface="Myriad Pro Cond" panose="020B0506030403020204" pitchFamily="34" charset="0"/>
              </a:defRPr>
            </a:lvl3pPr>
            <a:lvl4pPr>
              <a:defRPr sz="2000">
                <a:latin typeface="Myriad Pro Cond" panose="020B0506030403020204" pitchFamily="34" charset="0"/>
              </a:defRPr>
            </a:lvl4pPr>
            <a:lvl5pPr>
              <a:defRPr sz="2000">
                <a:latin typeface="Myriad Pro Cond" panose="020B0506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>
                <a:latin typeface="Myriad Pro Cond" panose="020B0506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3646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371600"/>
            <a:ext cx="3932237" cy="685800"/>
          </a:xfrm>
          <a:solidFill>
            <a:srgbClr val="A5416F"/>
          </a:solidFill>
          <a:ln>
            <a:noFill/>
          </a:ln>
        </p:spPr>
        <p:txBody>
          <a:bodyPr anchor="t">
            <a:normAutofit/>
          </a:bodyPr>
          <a:lstStyle>
            <a:lvl1pPr>
              <a:defRPr sz="2400" cap="all" baseline="0"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371599"/>
            <a:ext cx="6172200" cy="4489451"/>
          </a:xfrm>
        </p:spPr>
        <p:txBody>
          <a:bodyPr/>
          <a:lstStyle>
            <a:lvl1pPr marL="0" indent="0">
              <a:buNone/>
              <a:defRPr sz="3200">
                <a:latin typeface="Myriad Pro Cond" panose="020B0506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>
                <a:latin typeface="Myriad Pro Cond" panose="020B0506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1566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740A24-C0E6-483A-BE15-E027D4DE833D}"/>
              </a:ext>
            </a:extLst>
          </p:cNvPr>
          <p:cNvSpPr/>
          <p:nvPr/>
        </p:nvSpPr>
        <p:spPr>
          <a:xfrm>
            <a:off x="0" y="0"/>
            <a:ext cx="12192000" cy="12363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6DC7A-35DF-4184-A33A-1455454D01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8" y="583004"/>
            <a:ext cx="668343" cy="435486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2B1F583-A7B4-467D-9F95-12D1EE5AB5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7" y="109252"/>
            <a:ext cx="668343" cy="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79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74284" y="1446415"/>
            <a:ext cx="979516" cy="4730548"/>
          </a:xfrm>
          <a:blipFill>
            <a:blip r:embed="rId2"/>
            <a:stretch>
              <a:fillRect/>
            </a:stretch>
          </a:blipFill>
        </p:spPr>
        <p:txBody>
          <a:bodyPr vert="eaVert">
            <a:normAutofit/>
          </a:bodyPr>
          <a:lstStyle>
            <a:lvl1pPr>
              <a:defRPr sz="3600"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1446415"/>
            <a:ext cx="9394767" cy="4730548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150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249" y="4180381"/>
            <a:ext cx="10515600" cy="871247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  <a:latin typeface="Myriad Pro Cond" panose="020B0506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2238704"/>
            <a:ext cx="1623846" cy="1623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2D8C6F-A0A7-463F-846A-DBB3CF7930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8" y="583004"/>
            <a:ext cx="668343" cy="43548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7CA9FD8-E1F2-4488-A575-F6AFFE74F3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7" y="109252"/>
            <a:ext cx="668343" cy="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384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2238704"/>
            <a:ext cx="1623846" cy="1623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01308" y="2316824"/>
            <a:ext cx="3650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tx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FB31B9-9BAE-4B29-A29C-8DF7B82578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8" y="583004"/>
            <a:ext cx="668343" cy="43548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E3A19FC-D5C6-4BE1-967E-BD140B3A3C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7" y="109252"/>
            <a:ext cx="668343" cy="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173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69" y="437336"/>
            <a:ext cx="1623846" cy="1623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7028" y="617056"/>
            <a:ext cx="3003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bg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9" y="2238704"/>
            <a:ext cx="1623846" cy="16238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47027" y="2353004"/>
            <a:ext cx="3206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noProof="0" dirty="0">
                <a:solidFill>
                  <a:schemeClr val="bg1"/>
                </a:solidFill>
                <a:latin typeface="Myriad Pro Cond" panose="020B0506030403020204" pitchFamily="34" charset="0"/>
                <a:cs typeface="Segoe UI Light" panose="020B0502040204020203" pitchFamily="34" charset="0"/>
              </a:rPr>
              <a:t>questions?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33BC6-27C7-4DD6-851F-CE61473C14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53" y="276027"/>
            <a:ext cx="668343" cy="43548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2AF9406-1F97-454E-99A5-F9B86AFB28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253" y="891417"/>
            <a:ext cx="668343" cy="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98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9B219-8A23-46B4-9059-20F1BAD8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B2CE0-6768-4D08-BCAE-7FEE62B2E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F4EA3-4479-4259-B695-56E24D68E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C5E4-B923-4499-8629-0DD0C4127EE3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C1EFD-995C-47EC-80E5-FEBCAAA63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31BC6-0EDB-4244-96EB-9E61BD2B0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B827B-F816-4A0D-8F91-403BDCC6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9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Feed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92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465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Myriad Pro Cond" panose="020B0506030403020204" pitchFamily="34" charset="0"/>
              </a:rPr>
              <a:t> ♡ DIAMOND AND PLATINUM SPONSORS ♡</a:t>
            </a:r>
            <a:endParaRPr lang="en-US" b="1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31F648-82CF-42B8-B0C8-07DC544406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40" y="105532"/>
            <a:ext cx="668343" cy="435486"/>
          </a:xfrm>
          <a:prstGeom prst="rect">
            <a:avLst/>
          </a:prstGeom>
        </p:spPr>
      </p:pic>
      <p:pic>
        <p:nvPicPr>
          <p:cNvPr id="1026" name="Picture 2" descr="Experts Inside AG">
            <a:extLst>
              <a:ext uri="{FF2B5EF4-FFF2-40B4-BE49-F238E27FC236}">
                <a16:creationId xmlns:a16="http://schemas.microsoft.com/office/drawing/2014/main" id="{341B85F0-E857-4DBC-88C3-5AA6D6EB1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311" y="727922"/>
            <a:ext cx="205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CON">
            <a:extLst>
              <a:ext uri="{FF2B5EF4-FFF2-40B4-BE49-F238E27FC236}">
                <a16:creationId xmlns:a16="http://schemas.microsoft.com/office/drawing/2014/main" id="{53B2F76C-8C5F-4482-94B7-F25F9CD02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516" y="727922"/>
            <a:ext cx="205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epit A/S">
            <a:extLst>
              <a:ext uri="{FF2B5EF4-FFF2-40B4-BE49-F238E27FC236}">
                <a16:creationId xmlns:a16="http://schemas.microsoft.com/office/drawing/2014/main" id="{8BE66735-4AF4-45B7-85F4-ADDD8F72F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21" y="727922"/>
            <a:ext cx="205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ORTO">
            <a:extLst>
              <a:ext uri="{FF2B5EF4-FFF2-40B4-BE49-F238E27FC236}">
                <a16:creationId xmlns:a16="http://schemas.microsoft.com/office/drawing/2014/main" id="{5A8843EC-118C-4866-9089-865924CF9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311" y="1777395"/>
            <a:ext cx="205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eanIX GmbH">
            <a:extLst>
              <a:ext uri="{FF2B5EF4-FFF2-40B4-BE49-F238E27FC236}">
                <a16:creationId xmlns:a16="http://schemas.microsoft.com/office/drawing/2014/main" id="{2FC8D4FD-97B2-46EB-9EC3-E6B5B14D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516" y="1777395"/>
            <a:ext cx="205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eeam Software ">
            <a:extLst>
              <a:ext uri="{FF2B5EF4-FFF2-40B4-BE49-F238E27FC236}">
                <a16:creationId xmlns:a16="http://schemas.microsoft.com/office/drawing/2014/main" id="{C1BF583D-F854-47FA-B6CE-05002C44A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537" y="1805887"/>
            <a:ext cx="20571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">
            <a:extLst>
              <a:ext uri="{FF2B5EF4-FFF2-40B4-BE49-F238E27FC236}">
                <a16:creationId xmlns:a16="http://schemas.microsoft.com/office/drawing/2014/main" id="{63EABBD3-4ECC-4B2D-985C-E8752E652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48" y="3001366"/>
            <a:ext cx="1542857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oogle Germany">
            <a:extLst>
              <a:ext uri="{FF2B5EF4-FFF2-40B4-BE49-F238E27FC236}">
                <a16:creationId xmlns:a16="http://schemas.microsoft.com/office/drawing/2014/main" id="{5028AD97-4DCC-4E05-914E-6DCA7B7A9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644" y="3001366"/>
            <a:ext cx="1542857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ajor League SharePoint (VOI Service)">
            <a:extLst>
              <a:ext uri="{FF2B5EF4-FFF2-40B4-BE49-F238E27FC236}">
                <a16:creationId xmlns:a16="http://schemas.microsoft.com/office/drawing/2014/main" id="{81FDDC78-E3EB-4775-B084-C6F94991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006" y="3001366"/>
            <a:ext cx="1542857" cy="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ox42">
            <a:extLst>
              <a:ext uri="{FF2B5EF4-FFF2-40B4-BE49-F238E27FC236}">
                <a16:creationId xmlns:a16="http://schemas.microsoft.com/office/drawing/2014/main" id="{4C9FB68A-5528-4291-B4DC-9CFF9728F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46" y="4099697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hareGate">
            <a:extLst>
              <a:ext uri="{FF2B5EF4-FFF2-40B4-BE49-F238E27FC236}">
                <a16:creationId xmlns:a16="http://schemas.microsoft.com/office/drawing/2014/main" id="{5D882C9B-3FD4-4276-91CF-85B01838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35" y="4099697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vePoint Deutschland GmbH">
            <a:extLst>
              <a:ext uri="{FF2B5EF4-FFF2-40B4-BE49-F238E27FC236}">
                <a16:creationId xmlns:a16="http://schemas.microsoft.com/office/drawing/2014/main" id="{1012A510-225F-477C-8D05-9212A910C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24" y="4093078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oreView">
            <a:extLst>
              <a:ext uri="{FF2B5EF4-FFF2-40B4-BE49-F238E27FC236}">
                <a16:creationId xmlns:a16="http://schemas.microsoft.com/office/drawing/2014/main" id="{71349042-DB1D-48C7-A964-C382B03B5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613" y="4076718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FireStart">
            <a:extLst>
              <a:ext uri="{FF2B5EF4-FFF2-40B4-BE49-F238E27FC236}">
                <a16:creationId xmlns:a16="http://schemas.microsoft.com/office/drawing/2014/main" id="{CEFCC70D-013A-40FE-924D-4DFF6D3A7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02" y="4099697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skybow">
            <a:extLst>
              <a:ext uri="{FF2B5EF4-FFF2-40B4-BE49-F238E27FC236}">
                <a16:creationId xmlns:a16="http://schemas.microsoft.com/office/drawing/2014/main" id="{3A03CFF7-B9C3-4A50-A448-0C578E967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46" y="5104383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BCC">
            <a:extLst>
              <a:ext uri="{FF2B5EF4-FFF2-40B4-BE49-F238E27FC236}">
                <a16:creationId xmlns:a16="http://schemas.microsoft.com/office/drawing/2014/main" id="{5CE9C1A7-D9EC-4F04-82E1-58698F76D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35" y="5104383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nagenda">
            <a:extLst>
              <a:ext uri="{FF2B5EF4-FFF2-40B4-BE49-F238E27FC236}">
                <a16:creationId xmlns:a16="http://schemas.microsoft.com/office/drawing/2014/main" id="{606A4EFA-D5FE-4E25-A1FD-740F9769D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23" y="5092956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Nintex">
            <a:extLst>
              <a:ext uri="{FF2B5EF4-FFF2-40B4-BE49-F238E27FC236}">
                <a16:creationId xmlns:a16="http://schemas.microsoft.com/office/drawing/2014/main" id="{926D5104-75A1-4B93-B455-0DF22948F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613" y="5076114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Alight Consulting GmbH">
            <a:extLst>
              <a:ext uri="{FF2B5EF4-FFF2-40B4-BE49-F238E27FC236}">
                <a16:creationId xmlns:a16="http://schemas.microsoft.com/office/drawing/2014/main" id="{5F0AEC46-932A-4D13-9519-97FB8A2A0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02" y="5076114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adesso SE">
            <a:extLst>
              <a:ext uri="{FF2B5EF4-FFF2-40B4-BE49-F238E27FC236}">
                <a16:creationId xmlns:a16="http://schemas.microsoft.com/office/drawing/2014/main" id="{5177B998-45C9-4D05-ACC6-4E36DEAB5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246" y="6001780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GI Deutschland B.V. &amp; Co KG">
            <a:extLst>
              <a:ext uri="{FF2B5EF4-FFF2-40B4-BE49-F238E27FC236}">
                <a16:creationId xmlns:a16="http://schemas.microsoft.com/office/drawing/2014/main" id="{B6AF928B-7003-459A-9A62-55974D7FF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035" y="6001780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nfinity Share GmbH">
            <a:extLst>
              <a:ext uri="{FF2B5EF4-FFF2-40B4-BE49-F238E27FC236}">
                <a16:creationId xmlns:a16="http://schemas.microsoft.com/office/drawing/2014/main" id="{A2CFAC97-A939-44B0-80E5-85E3B628D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822" y="6001780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Netmail EMEA GmbH">
            <a:extLst>
              <a:ext uri="{FF2B5EF4-FFF2-40B4-BE49-F238E27FC236}">
                <a16:creationId xmlns:a16="http://schemas.microsoft.com/office/drawing/2014/main" id="{3386226E-7B97-4E6F-B5E7-6592764B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613" y="5947191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Quest">
            <a:extLst>
              <a:ext uri="{FF2B5EF4-FFF2-40B4-BE49-F238E27FC236}">
                <a16:creationId xmlns:a16="http://schemas.microsoft.com/office/drawing/2014/main" id="{D4D4A86F-AC0A-4587-AE1B-DB8EB016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02" y="5947191"/>
            <a:ext cx="137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7D09980-B261-4AEF-B76C-F48DCA9930BE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7" y="49799"/>
            <a:ext cx="917451" cy="4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0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yriad Pro Cond" panose="020B0506030403020204" pitchFamily="34" charset="0"/>
              </a:defRPr>
            </a:lvl1pPr>
            <a:lvl2pPr>
              <a:defRPr>
                <a:latin typeface="Myriad Pro Cond" panose="020B0506030403020204" pitchFamily="34" charset="0"/>
              </a:defRPr>
            </a:lvl2pPr>
            <a:lvl3pPr>
              <a:defRPr>
                <a:latin typeface="Myriad Pro Cond" panose="020B0506030403020204" pitchFamily="34" charset="0"/>
              </a:defRPr>
            </a:lvl3pPr>
            <a:lvl4pPr>
              <a:defRPr>
                <a:latin typeface="Myriad Pro Cond" panose="020B0506030403020204" pitchFamily="34" charset="0"/>
              </a:defRPr>
            </a:lvl4pPr>
            <a:lvl5pPr>
              <a:defRPr>
                <a:latin typeface="Myriad Pro Cond" panose="020B05060304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B95E7-3375-4562-8939-F4E4BE479A39}"/>
              </a:ext>
            </a:extLst>
          </p:cNvPr>
          <p:cNvSpPr/>
          <p:nvPr/>
        </p:nvSpPr>
        <p:spPr>
          <a:xfrm>
            <a:off x="0" y="0"/>
            <a:ext cx="12192000" cy="12363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83F92-85B8-4904-9C3D-AD35D6308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252" y="666096"/>
            <a:ext cx="540819" cy="352393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2ED51635-0572-4A02-A2E7-877366133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942" y="211947"/>
            <a:ext cx="573130" cy="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1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275943"/>
            <a:ext cx="10515600" cy="871247"/>
          </a:xfrm>
        </p:spPr>
        <p:txBody>
          <a:bodyPr/>
          <a:lstStyle>
            <a:lvl1pPr>
              <a:defRPr cap="all" baseline="0">
                <a:solidFill>
                  <a:srgbClr val="A5416F"/>
                </a:solidFill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E2BC6-44C4-439C-A479-622D29659D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457" y="419719"/>
            <a:ext cx="668343" cy="43548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7EE9C71-23B3-4B83-A8D3-B9347C4F95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46" y="363986"/>
            <a:ext cx="917451" cy="4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2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4" y="5568324"/>
            <a:ext cx="1841679" cy="128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  <p:sp>
        <p:nvSpPr>
          <p:cNvPr id="7" name="Rectangle 4"/>
          <p:cNvSpPr/>
          <p:nvPr/>
        </p:nvSpPr>
        <p:spPr bwMode="auto">
          <a:xfrm>
            <a:off x="747713" y="2068513"/>
            <a:ext cx="7950517" cy="3403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 err="1">
              <a:solidFill>
                <a:schemeClr val="bg1"/>
              </a:solidFill>
              <a:latin typeface="Myriad Pro Cond" panose="020B0506030403020204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17"/>
          </p:nvPr>
        </p:nvSpPr>
        <p:spPr>
          <a:xfrm>
            <a:off x="8932863" y="2068513"/>
            <a:ext cx="2508250" cy="3403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747713" y="4449315"/>
            <a:ext cx="7836217" cy="387798"/>
          </a:xfrm>
        </p:spPr>
        <p:txBody>
          <a:bodyPr anchor="b"/>
          <a:lstStyle>
            <a:lvl1pPr marL="0" indent="0" algn="r">
              <a:buNone/>
              <a:defRPr sz="2800" b="0" kern="0" spc="0" baseline="0">
                <a:solidFill>
                  <a:schemeClr val="bg1"/>
                </a:solidFill>
                <a:latin typeface="Myriad Pro Cond" panose="020B0506030403020204" pitchFamily="34" charset="0"/>
              </a:defRPr>
            </a:lvl1pPr>
            <a:lvl2pPr marL="304800" indent="0">
              <a:buNone/>
              <a:defRPr sz="3200">
                <a:solidFill>
                  <a:schemeClr val="bg1"/>
                </a:solidFill>
                <a:latin typeface="Segoe UI Light" pitchFamily="34" charset="0"/>
              </a:defRPr>
            </a:lvl2pPr>
            <a:lvl3pPr marL="600075" indent="0">
              <a:buNone/>
              <a:defRPr sz="2800">
                <a:solidFill>
                  <a:schemeClr val="bg1"/>
                </a:solidFill>
                <a:latin typeface="Segoe UI Light" pitchFamily="34" charset="0"/>
              </a:defRPr>
            </a:lvl3pPr>
            <a:lvl4pPr marL="854075" indent="0">
              <a:buNone/>
              <a:defRPr sz="2400">
                <a:solidFill>
                  <a:schemeClr val="bg1"/>
                </a:solidFill>
                <a:latin typeface="Segoe UI Light" pitchFamily="34" charset="0"/>
              </a:defRPr>
            </a:lvl4pPr>
            <a:lvl5pPr marL="1147762" indent="0">
              <a:buNone/>
              <a:defRPr sz="2400">
                <a:solidFill>
                  <a:schemeClr val="bg1"/>
                </a:solidFill>
                <a:latin typeface="Segoe UI Light" pitchFamily="34" charset="0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722971" y="5472113"/>
            <a:ext cx="1841679" cy="1289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yriad Pro Cond" panose="020B05060304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E2AC2D-7387-4909-93F4-1F76002EB0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14" y="2190942"/>
            <a:ext cx="668343" cy="435486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3937714-61CC-463B-8755-2275DAE58F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69" y="2190942"/>
            <a:ext cx="917451" cy="49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09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52282"/>
            <a:ext cx="5181600" cy="4824681"/>
          </a:xfrm>
        </p:spPr>
        <p:txBody>
          <a:bodyPr/>
          <a:lstStyle>
            <a:lvl1pPr>
              <a:defRPr sz="2800">
                <a:latin typeface="Myriad Pro Cond" panose="020B0506030403020204" pitchFamily="34" charset="0"/>
              </a:defRPr>
            </a:lvl1pPr>
            <a:lvl2pPr>
              <a:defRPr sz="2400">
                <a:latin typeface="Myriad Pro Cond" panose="020B0506030403020204" pitchFamily="34" charset="0"/>
              </a:defRPr>
            </a:lvl2pPr>
            <a:lvl3pPr>
              <a:defRPr sz="2000">
                <a:latin typeface="Myriad Pro Cond" panose="020B0506030403020204" pitchFamily="34" charset="0"/>
              </a:defRPr>
            </a:lvl3pPr>
            <a:lvl4pPr>
              <a:defRPr sz="1800">
                <a:latin typeface="Myriad Pro Cond" panose="020B0506030403020204" pitchFamily="34" charset="0"/>
              </a:defRPr>
            </a:lvl4pPr>
            <a:lvl5pPr>
              <a:defRPr sz="1800">
                <a:latin typeface="Myriad Pro Cond" panose="020B0506030403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352282"/>
            <a:ext cx="5181600" cy="48246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4EEB9C-94B6-4310-8E77-C88B4600DD77}"/>
              </a:ext>
            </a:extLst>
          </p:cNvPr>
          <p:cNvSpPr/>
          <p:nvPr/>
        </p:nvSpPr>
        <p:spPr>
          <a:xfrm>
            <a:off x="0" y="0"/>
            <a:ext cx="12192000" cy="12363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BC814F-E9E0-4950-ABDB-4342464322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8" y="583004"/>
            <a:ext cx="668343" cy="435486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01FA32F-9241-41A3-A00F-0A8BA49FBF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7" y="109252"/>
            <a:ext cx="668343" cy="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9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2363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yriad Pro Cond" panose="020B0506030403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78143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ea typeface="Segoe UI Symbol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330706"/>
            <a:ext cx="5156200" cy="477744"/>
          </a:xfrm>
        </p:spPr>
        <p:txBody>
          <a:bodyPr anchor="b"/>
          <a:lstStyle>
            <a:lvl1pPr marL="0" indent="0">
              <a:buNone/>
              <a:defRPr sz="2400" b="0"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1919483"/>
            <a:ext cx="5156200" cy="4593860"/>
          </a:xfrm>
        </p:spPr>
        <p:txBody>
          <a:bodyPr/>
          <a:lstStyle>
            <a:lvl1pPr>
              <a:defRPr sz="2400">
                <a:latin typeface="Myriad Pro Cond" panose="020B0506030403020204" pitchFamily="34" charset="0"/>
              </a:defRPr>
            </a:lvl1pPr>
            <a:lvl2pPr>
              <a:defRPr sz="2000">
                <a:latin typeface="Myriad Pro Cond" panose="020B0506030403020204" pitchFamily="34" charset="0"/>
              </a:defRPr>
            </a:lvl2pPr>
            <a:lvl3pPr>
              <a:defRPr sz="1800">
                <a:latin typeface="Myriad Pro Cond" panose="020B0506030403020204" pitchFamily="34" charset="0"/>
              </a:defRPr>
            </a:lvl3pPr>
            <a:lvl4pPr>
              <a:defRPr sz="1600">
                <a:latin typeface="Myriad Pro Cond" panose="020B0506030403020204" pitchFamily="34" charset="0"/>
              </a:defRPr>
            </a:lvl4pPr>
            <a:lvl5pPr>
              <a:defRPr sz="1600">
                <a:latin typeface="Myriad Pro Cond" panose="020B0506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330706"/>
            <a:ext cx="5157787" cy="477744"/>
          </a:xfrm>
        </p:spPr>
        <p:txBody>
          <a:bodyPr anchor="b"/>
          <a:lstStyle>
            <a:lvl1pPr marL="0" indent="0">
              <a:buNone/>
              <a:defRPr sz="2400" b="0"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1919483"/>
            <a:ext cx="5157787" cy="4593860"/>
          </a:xfrm>
        </p:spPr>
        <p:txBody>
          <a:bodyPr/>
          <a:lstStyle>
            <a:lvl1pPr>
              <a:defRPr sz="2400">
                <a:latin typeface="Myriad Pro Cond" panose="020B0506030403020204" pitchFamily="34" charset="0"/>
              </a:defRPr>
            </a:lvl1pPr>
            <a:lvl2pPr>
              <a:defRPr sz="2000">
                <a:latin typeface="Myriad Pro Cond" panose="020B0506030403020204" pitchFamily="34" charset="0"/>
              </a:defRPr>
            </a:lvl2pPr>
            <a:lvl3pPr>
              <a:defRPr sz="1800">
                <a:latin typeface="Myriad Pro Cond" panose="020B0506030403020204" pitchFamily="34" charset="0"/>
              </a:defRPr>
            </a:lvl3pPr>
            <a:lvl4pPr>
              <a:defRPr sz="1600">
                <a:latin typeface="Myriad Pro Cond" panose="020B0506030403020204" pitchFamily="34" charset="0"/>
              </a:defRPr>
            </a:lvl4pPr>
            <a:lvl5pPr>
              <a:defRPr sz="1600">
                <a:latin typeface="Myriad Pro Cond" panose="020B0506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697626-D93A-4309-B03C-05B8E5A65B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8" y="583004"/>
            <a:ext cx="668343" cy="43548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AB05DFE-4C8A-456B-BC03-DFCD8CD1A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7" y="109252"/>
            <a:ext cx="668343" cy="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5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Myriad Pro Cond" panose="020B0506030403020204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0F4BA-E1CB-49AF-8B6A-8F234D6C7EED}"/>
              </a:ext>
            </a:extLst>
          </p:cNvPr>
          <p:cNvSpPr/>
          <p:nvPr/>
        </p:nvSpPr>
        <p:spPr>
          <a:xfrm>
            <a:off x="0" y="0"/>
            <a:ext cx="12192000" cy="12363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Myriad Pro Cond" panose="020B0506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FD46A-8988-4D21-8511-7CA2ACC29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8" y="583004"/>
            <a:ext cx="668343" cy="43548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4E4F705-DC1A-49A2-A3C6-2DA50D1DCC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727" y="109252"/>
            <a:ext cx="668343" cy="3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7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12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26524"/>
            <a:ext cx="10515600" cy="52008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2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9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 cap="none" baseline="0">
          <a:solidFill>
            <a:schemeClr val="bg1"/>
          </a:solidFill>
          <a:latin typeface="Myriad Pro Cond" panose="020B0506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rgbClr val="262626"/>
          </a:solidFill>
          <a:latin typeface="Myriad Pro Cond" panose="020B0506030403020204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tools.ietf.org/html/rfc8628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Xabaril/Balea" TargetMode="External"/><Relationship Id="rId13" Type="http://schemas.openxmlformats.org/officeDocument/2006/relationships/image" Target="../media/image67.png"/><Relationship Id="rId3" Type="http://schemas.openxmlformats.org/officeDocument/2006/relationships/image" Target="../media/image66.PNG"/><Relationship Id="rId7" Type="http://schemas.openxmlformats.org/officeDocument/2006/relationships/hyperlink" Target="https://policyserver.io/" TargetMode="External"/><Relationship Id="rId12" Type="http://schemas.openxmlformats.org/officeDocument/2006/relationships/hyperlink" Target="https://github.com/openiddict/openiddict-co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Aguafrommars/TheIdServer" TargetMode="External"/><Relationship Id="rId11" Type="http://schemas.openxmlformats.org/officeDocument/2006/relationships/hyperlink" Target="https://gluu.org/" TargetMode="External"/><Relationship Id="rId5" Type="http://schemas.openxmlformats.org/officeDocument/2006/relationships/hyperlink" Target="https://github.com/skoruba/Duende.IdentityServer.Admin" TargetMode="External"/><Relationship Id="rId15" Type="http://schemas.openxmlformats.org/officeDocument/2006/relationships/image" Target="../media/image69.png"/><Relationship Id="rId10" Type="http://schemas.openxmlformats.org/officeDocument/2006/relationships/hyperlink" Target="https://www.ory.sh/" TargetMode="External"/><Relationship Id="rId4" Type="http://schemas.openxmlformats.org/officeDocument/2006/relationships/hyperlink" Target="https://www.identityserver.com/products/adminui" TargetMode="External"/><Relationship Id="rId9" Type="http://schemas.openxmlformats.org/officeDocument/2006/relationships/hyperlink" Target="https://www.keycloak.org/" TargetMode="External"/><Relationship Id="rId1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okta.com/blog/2019/10/21/illustrated-guide-to-oauth-and-oidc" TargetMode="External"/><Relationship Id="rId3" Type="http://schemas.openxmlformats.org/officeDocument/2006/relationships/hyperlink" Target="https://docs.duendesoftware.com/identityserver/v5" TargetMode="External"/><Relationship Id="rId7" Type="http://schemas.openxmlformats.org/officeDocument/2006/relationships/hyperlink" Target="https://duendesoftware.com/training/identityaccesscontrol" TargetMode="External"/><Relationship Id="rId2" Type="http://schemas.openxmlformats.org/officeDocument/2006/relationships/hyperlink" Target="https://docs.microsoft.com/en-us/aspnet/core/security/authentication/identity?view=aspnetcore-3.1&amp;tabs=visual-studi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brockallen.com/" TargetMode="External"/><Relationship Id="rId5" Type="http://schemas.openxmlformats.org/officeDocument/2006/relationships/hyperlink" Target="https://leastprivilege.com/" TargetMode="External"/><Relationship Id="rId4" Type="http://schemas.openxmlformats.org/officeDocument/2006/relationships/hyperlink" Target="https://blog.duendesoftware.com/" TargetMode="External"/><Relationship Id="rId9" Type="http://schemas.openxmlformats.org/officeDocument/2006/relationships/hyperlink" Target="https://developer.okta.com/blog/2020/04/09/whats-new-with-oauth-and-oidc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484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D148-39D9-41E1-B9DE-86DF3F1E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2373-2A3D-466E-9095-E7978DDE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users, passwords, profile data, roles, …</a:t>
            </a:r>
          </a:p>
          <a:p>
            <a:r>
              <a:rPr lang="en-US" dirty="0"/>
              <a:t>DB persistence with EF Core</a:t>
            </a:r>
          </a:p>
          <a:p>
            <a:r>
              <a:rPr lang="en-US" dirty="0"/>
              <a:t>Predefined UI for login, register, forgot password, 2FA, …</a:t>
            </a:r>
          </a:p>
          <a:p>
            <a:r>
              <a:rPr lang="en-US" dirty="0"/>
              <a:t>UI Scaffolding</a:t>
            </a:r>
          </a:p>
          <a:p>
            <a:r>
              <a:rPr lang="en-US" dirty="0"/>
              <a:t>Support for external logins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6F949-30CA-4D70-83DA-AA5C9AED7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00" y="3901475"/>
            <a:ext cx="2591400" cy="25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7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3E63-6F71-4ABA-B56B-BC98E8FB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Duende IdentityServer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D2EC-7DAE-4504-A722-78A880D6F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Protect your resources</a:t>
            </a:r>
          </a:p>
          <a:p>
            <a:pPr fontAlgn="ctr"/>
            <a:r>
              <a:rPr lang="en-US" dirty="0"/>
              <a:t>Authenticate users using a local account store or via an external identity provider</a:t>
            </a:r>
          </a:p>
          <a:p>
            <a:pPr fontAlgn="ctr"/>
            <a:r>
              <a:rPr lang="en-US" dirty="0"/>
              <a:t>Provide session management and single sign-on</a:t>
            </a:r>
          </a:p>
          <a:p>
            <a:pPr fontAlgn="ctr"/>
            <a:r>
              <a:rPr lang="en-US" dirty="0"/>
              <a:t>Manage and authenticate clients</a:t>
            </a:r>
          </a:p>
          <a:p>
            <a:pPr fontAlgn="ctr"/>
            <a:r>
              <a:rPr lang="en-US" dirty="0"/>
              <a:t>Issue identity and access tokens to clients</a:t>
            </a:r>
          </a:p>
          <a:p>
            <a:pPr fontAlgn="ctr"/>
            <a:r>
              <a:rPr lang="en-US" dirty="0"/>
              <a:t>Validate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38720-B726-4732-A733-CD69BFFF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46" y="4337921"/>
            <a:ext cx="2714453" cy="18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13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CC9A-5766-4DEB-8DB4-29BD9988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1DA361-57FC-4A10-B3E5-BA1C1AF00A94}"/>
              </a:ext>
            </a:extLst>
          </p:cNvPr>
          <p:cNvGrpSpPr/>
          <p:nvPr/>
        </p:nvGrpSpPr>
        <p:grpSpPr>
          <a:xfrm>
            <a:off x="4297680" y="1710810"/>
            <a:ext cx="7894320" cy="4740997"/>
            <a:chOff x="5381897" y="1398546"/>
            <a:chExt cx="6426926" cy="37486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4FC8F5-D7C2-499F-9696-65A9802D5FFE}"/>
                </a:ext>
              </a:extLst>
            </p:cNvPr>
            <p:cNvSpPr/>
            <p:nvPr/>
          </p:nvSpPr>
          <p:spPr>
            <a:xfrm>
              <a:off x="5381897" y="1398546"/>
              <a:ext cx="6426926" cy="3748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D351F73-68CA-4686-94A1-B2BD3758BA18}"/>
                </a:ext>
              </a:extLst>
            </p:cNvPr>
            <p:cNvGrpSpPr/>
            <p:nvPr/>
          </p:nvGrpSpPr>
          <p:grpSpPr>
            <a:xfrm>
              <a:off x="5529943" y="1398546"/>
              <a:ext cx="6164654" cy="3608131"/>
              <a:chOff x="5516880" y="627837"/>
              <a:chExt cx="6164654" cy="3608131"/>
            </a:xfrm>
            <a:solidFill>
              <a:schemeClr val="bg1"/>
            </a:solidFill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D3A8AC3-B116-4A9A-9D56-46394F1F2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6880" y="768350"/>
                <a:ext cx="6164654" cy="3467618"/>
              </a:xfrm>
              <a:prstGeom prst="rect">
                <a:avLst/>
              </a:prstGeom>
              <a:grpFill/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CAAA05-9C37-43F5-82C9-96726725A985}"/>
                  </a:ext>
                </a:extLst>
              </p:cNvPr>
              <p:cNvSpPr txBox="1"/>
              <p:nvPr/>
            </p:nvSpPr>
            <p:spPr>
              <a:xfrm>
                <a:off x="8241769" y="627837"/>
                <a:ext cx="1800848" cy="462374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71717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ASP.NET Core Identity</a:t>
                </a:r>
              </a:p>
              <a:p>
                <a:pPr algn="ctr"/>
                <a:r>
                  <a:rPr lang="en-US" sz="1600" b="1" dirty="0">
                    <a:solidFill>
                      <a:srgbClr val="71717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333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C392-8056-40EF-9F71-73759401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7172-55C8-43B6-9546-412BC49D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Identity resources</a:t>
            </a:r>
          </a:p>
          <a:p>
            <a:r>
              <a:rPr lang="en-US" dirty="0"/>
              <a:t>API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DABD6-1834-41C1-AAF4-C458379B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326524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2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Accesses to resources</a:t>
            </a:r>
          </a:p>
          <a:p>
            <a:r>
              <a:rPr lang="en-US" dirty="0"/>
              <a:t>Need to be authorized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3675D-8242-4D7A-B225-5ABF71AC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326524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3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cases,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19FCC-67A1-444B-B9D9-0923E531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326524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3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Confirming user identity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21567-7E62-4F1C-8CED-886187AD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326524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54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Allowing the access to a </a:t>
            </a:r>
            <a:br>
              <a:rPr lang="en-US" dirty="0"/>
            </a:br>
            <a:r>
              <a:rPr lang="en-US" dirty="0"/>
              <a:t>specific functionality or resource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36FF2-F6F0-489E-B9AD-220604658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326524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30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6600-654E-496C-BF2A-2C4BA144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53BB-B330-47F0-8F11-6E10D9DF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Claim</a:t>
            </a:r>
          </a:p>
          <a:p>
            <a:pPr lvl="1"/>
            <a:r>
              <a:rPr lang="en-US" dirty="0"/>
              <a:t>One piece of information</a:t>
            </a:r>
          </a:p>
          <a:p>
            <a:r>
              <a:rPr lang="en-US" dirty="0"/>
              <a:t>Scopes</a:t>
            </a:r>
          </a:p>
          <a:p>
            <a:pPr lvl="1"/>
            <a:r>
              <a:rPr lang="en-US" dirty="0"/>
              <a:t>Something you want to protect and client wants to access</a:t>
            </a:r>
          </a:p>
          <a:p>
            <a:r>
              <a:rPr lang="en-US" dirty="0"/>
              <a:t>Grant types / flows</a:t>
            </a:r>
          </a:p>
          <a:p>
            <a:pPr lvl="1"/>
            <a:r>
              <a:rPr lang="en-US" dirty="0"/>
              <a:t>Non-interactive – client credentials flow</a:t>
            </a:r>
          </a:p>
          <a:p>
            <a:pPr lvl="1"/>
            <a:r>
              <a:rPr lang="en-US" dirty="0"/>
              <a:t>Interactive – authorization code flow with PKCE</a:t>
            </a:r>
          </a:p>
          <a:p>
            <a:pPr lvl="1"/>
            <a:r>
              <a:rPr lang="en-US" dirty="0"/>
              <a:t>Older flows are considered obsolete</a:t>
            </a:r>
          </a:p>
          <a:p>
            <a:r>
              <a:rPr lang="en-US" dirty="0"/>
              <a:t>Tokens</a:t>
            </a:r>
          </a:p>
          <a:p>
            <a:pPr lvl="1"/>
            <a:r>
              <a:rPr lang="en-US" dirty="0"/>
              <a:t>Access token – JWT </a:t>
            </a:r>
          </a:p>
          <a:p>
            <a:pPr lvl="1"/>
            <a:r>
              <a:rPr lang="en-US" dirty="0"/>
              <a:t>Refresh token</a:t>
            </a:r>
          </a:p>
          <a:p>
            <a:pPr lvl="1"/>
            <a:r>
              <a:rPr lang="en-US" dirty="0"/>
              <a:t>Identity token – JWT </a:t>
            </a:r>
          </a:p>
          <a:p>
            <a:pPr lvl="1"/>
            <a:r>
              <a:rPr lang="en-US" dirty="0"/>
              <a:t>Reference tokens (instead of JWT)</a:t>
            </a:r>
          </a:p>
        </p:txBody>
      </p:sp>
    </p:spTree>
    <p:extLst>
      <p:ext uri="{BB962C8B-B14F-4D97-AF65-F5344CB8AC3E}">
        <p14:creationId xmlns:p14="http://schemas.microsoft.com/office/powerpoint/2010/main" val="35437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A680-0D40-48D0-9D01-2F633232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 with PKCE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6D90-1920-4DDC-A80D-EA171F30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code_verifier</a:t>
            </a:r>
            <a:r>
              <a:rPr lang="en-US" dirty="0"/>
              <a:t> = random</a:t>
            </a:r>
          </a:p>
          <a:p>
            <a:r>
              <a:rPr lang="en-US" dirty="0" err="1"/>
              <a:t>code_challenge</a:t>
            </a:r>
            <a:r>
              <a:rPr lang="en-US" dirty="0"/>
              <a:t> = hash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5FEBE-0660-439A-AC53-3E6661E1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316" y="1567590"/>
            <a:ext cx="6825495" cy="45898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179F6-B198-4779-9513-1D707047EFD1}"/>
              </a:ext>
            </a:extLst>
          </p:cNvPr>
          <p:cNvSpPr txBox="1"/>
          <p:nvPr/>
        </p:nvSpPr>
        <p:spPr>
          <a:xfrm>
            <a:off x="6096000" y="6488668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yriad Pro Cond" panose="020B0506030403020204" charset="0"/>
              </a:rPr>
              <a:t>Image taken from IdentityServer4 workshop by Dominic Baier</a:t>
            </a:r>
          </a:p>
        </p:txBody>
      </p:sp>
    </p:spTree>
    <p:extLst>
      <p:ext uri="{BB962C8B-B14F-4D97-AF65-F5344CB8AC3E}">
        <p14:creationId xmlns:p14="http://schemas.microsoft.com/office/powerpoint/2010/main" val="1144066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317C-3C17-4846-8BA5-2BF55E85C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138" y="1530377"/>
            <a:ext cx="11083721" cy="714564"/>
          </a:xfrm>
        </p:spPr>
        <p:txBody>
          <a:bodyPr>
            <a:normAutofit/>
          </a:bodyPr>
          <a:lstStyle/>
          <a:p>
            <a:r>
              <a:rPr lang="en-US"/>
              <a:t>Building an auth microservice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C049311-06C4-4AE4-B58D-173A5BCB3475}"/>
              </a:ext>
            </a:extLst>
          </p:cNvPr>
          <p:cNvSpPr txBox="1">
            <a:spLocks/>
          </p:cNvSpPr>
          <p:nvPr/>
        </p:nvSpPr>
        <p:spPr>
          <a:xfrm>
            <a:off x="554138" y="2061150"/>
            <a:ext cx="11083721" cy="714564"/>
          </a:xfrm>
          <a:prstGeom prst="rect">
            <a:avLst/>
          </a:prstGeom>
        </p:spPr>
        <p:txBody>
          <a:bodyPr vert="horz" lIns="91440" tIns="0" rIns="91440" bIns="0" rtlCol="0"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 cap="small" baseline="0">
                <a:solidFill>
                  <a:schemeClr val="bg1"/>
                </a:solidFill>
                <a:latin typeface="Myriad Pro Cond" panose="020B0506030403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800" dirty="0"/>
              <a:t>with ASP.NET Core Identity and Duende IdentityServer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586D39-4A1C-4719-A8FC-26103A5CB3DF}"/>
              </a:ext>
            </a:extLst>
          </p:cNvPr>
          <p:cNvSpPr txBox="1">
            <a:spLocks/>
          </p:cNvSpPr>
          <p:nvPr/>
        </p:nvSpPr>
        <p:spPr>
          <a:xfrm>
            <a:off x="2406162" y="2876750"/>
            <a:ext cx="9453928" cy="1519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62626"/>
                </a:solidFill>
                <a:latin typeface="Myriad Pro Cond" panose="020B0506030403020204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chemeClr val="bg1"/>
                </a:solidFill>
              </a:rPr>
              <a:t>Miroslav Popovic</a:t>
            </a:r>
            <a:endParaRPr lang="bs-Latn-BA" sz="3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1"/>
                </a:solidFill>
              </a:rPr>
              <a:t>Technical Lead</a:t>
            </a:r>
            <a:endParaRPr lang="en-GB" sz="2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chemeClr val="bg1"/>
                </a:solidFill>
              </a:rPr>
              <a:t>Seavus Group</a:t>
            </a:r>
            <a:endParaRPr lang="bs-Latn-BA" sz="3200" dirty="0">
              <a:solidFill>
                <a:schemeClr val="bg1"/>
              </a:solidFill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911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AB8BF-C845-4221-AF59-03D66BD0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326" y="561416"/>
            <a:ext cx="9422674" cy="6296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574CB7-7671-4D17-A6CE-37860648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42313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2009-957C-4239-9FC9-1C7561E4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ASP.NET Core project with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074D-8EAA-4341-A8BB-A1F7C7A5C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2FA auth</a:t>
            </a:r>
          </a:p>
          <a:p>
            <a:r>
              <a:rPr lang="en-US" dirty="0"/>
              <a:t>Implement email service with </a:t>
            </a:r>
            <a:r>
              <a:rPr lang="en-US" dirty="0" err="1"/>
              <a:t>MailKit</a:t>
            </a:r>
            <a:endParaRPr lang="en-US" dirty="0"/>
          </a:p>
          <a:p>
            <a:r>
              <a:rPr lang="en-US" dirty="0"/>
              <a:t>Extend </a:t>
            </a:r>
            <a:r>
              <a:rPr lang="en-US" dirty="0" err="1"/>
              <a:t>IdentityUser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81287-DEC9-44B9-A9CC-5C2F4F90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83" y="2478210"/>
            <a:ext cx="7778417" cy="30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4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02CD-EF9D-41F7-A0CE-81E886B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0590"/>
            <a:ext cx="10947400" cy="912261"/>
          </a:xfrm>
        </p:spPr>
        <p:txBody>
          <a:bodyPr>
            <a:normAutofit/>
          </a:bodyPr>
          <a:lstStyle/>
          <a:p>
            <a:r>
              <a:rPr lang="en-US" dirty="0"/>
              <a:t>Including </a:t>
            </a:r>
            <a:r>
              <a:rPr lang="en-US" dirty="0" err="1"/>
              <a:t>Duende.IdentityServer.AspNetIdentity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13957-D2DF-489A-AD40-20B1AC41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Configuring middleware</a:t>
            </a:r>
          </a:p>
          <a:p>
            <a:r>
              <a:rPr lang="en-US" dirty="0"/>
              <a:t>Defining resources</a:t>
            </a:r>
          </a:p>
          <a:p>
            <a:r>
              <a:rPr lang="en-US" dirty="0"/>
              <a:t>Defining clients</a:t>
            </a:r>
          </a:p>
          <a:p>
            <a:r>
              <a:rPr lang="en-US" dirty="0"/>
              <a:t>Configuring Consent page</a:t>
            </a:r>
          </a:p>
          <a:p>
            <a:r>
              <a:rPr lang="en-US" dirty="0"/>
              <a:t>Configuring Device Authorization page</a:t>
            </a:r>
          </a:p>
          <a:p>
            <a:r>
              <a:rPr lang="en-US" dirty="0"/>
              <a:t>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21119-3495-4FB9-A9BE-5347E9F4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651" y="1326524"/>
            <a:ext cx="6653349" cy="457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53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6D18-DD2E-4E0E-8490-8AC7CD0C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/ Worker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D17A-57BF-435E-A5AD-7D2DD1A3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IdentityModel</a:t>
            </a:r>
            <a:r>
              <a:rPr lang="en-US" dirty="0"/>
              <a:t> library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2184E-7383-455D-A357-F5466C80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155" y="1340022"/>
            <a:ext cx="6548846" cy="551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B2BD-9625-4C6F-9A52-E6EF4EDE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A0D8-E2C4-4B29-B2FB-EEFAD777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Same token for MVC app and API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Getting new token for API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Calling API through another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6BD0-256F-4B8B-8675-9087046E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18" y="1326524"/>
            <a:ext cx="6985082" cy="52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2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B2BD-9625-4C6F-9A52-E6EF4EDE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BFF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A0D8-E2C4-4B29-B2FB-EEFAD777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Backend for Frontend</a:t>
            </a:r>
          </a:p>
          <a:p>
            <a:r>
              <a:rPr lang="en-US" dirty="0" err="1"/>
              <a:t>Duende.BFF</a:t>
            </a:r>
            <a:endParaRPr lang="en-US" dirty="0"/>
          </a:p>
          <a:p>
            <a:pPr lvl="1"/>
            <a:r>
              <a:rPr lang="en-US" dirty="0"/>
              <a:t>part of Business Edition or higher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076A4-C89A-449F-A8CD-DC1939A4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654" y="1326524"/>
            <a:ext cx="6394346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12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1079-F46F-4BE6-95E0-2CEF05A7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0B37-C78D-495C-996A-603BCD21C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oidc</a:t>
            </a:r>
            <a:r>
              <a:rPr lang="en-US" dirty="0"/>
              <a:t>-client library</a:t>
            </a:r>
          </a:p>
          <a:p>
            <a:r>
              <a:rPr lang="en-US" dirty="0"/>
              <a:t>Not recommended when</a:t>
            </a:r>
            <a:br>
              <a:rPr lang="en-US" dirty="0"/>
            </a:br>
            <a:r>
              <a:rPr lang="en-US" dirty="0"/>
              <a:t>working with sensitive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FD816-08C0-44E7-B118-7FBC7379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86" y="1326524"/>
            <a:ext cx="6596114" cy="52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01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E692-51C7-4503-B45E-2F56A1CB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FE911-C87F-458B-95C7-7D9EFE96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Intended for devices without browser</a:t>
            </a:r>
          </a:p>
          <a:p>
            <a:pPr lvl="1"/>
            <a:r>
              <a:rPr lang="en-US" dirty="0"/>
              <a:t>i.e. smart TVs, gaming consoles…</a:t>
            </a:r>
          </a:p>
          <a:p>
            <a:r>
              <a:rPr lang="en-US" dirty="0"/>
              <a:t>Simulated with WPF</a:t>
            </a:r>
          </a:p>
          <a:p>
            <a:r>
              <a:rPr lang="en-US" dirty="0">
                <a:hlinkClick r:id="rId2"/>
              </a:rPr>
              <a:t>RFC 8628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C44E7-D5C1-40AC-9872-8EC7EEB3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45" y="1326523"/>
            <a:ext cx="6516455" cy="520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05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A3DF-BF2F-440D-92E8-3E6295FF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to DB resources /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F9C6-6D63-4B06-A374-9D9966A9A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Admin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857E2-EDC1-402D-B83D-DB5F4FB7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491" y="2350126"/>
            <a:ext cx="10172509" cy="35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93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EDEF-C8AC-4556-A37D-CACE68A8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336B-9CDE-4F0C-A716-418BCE6D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Project </a:t>
            </a:r>
            <a:r>
              <a:rPr lang="en-US" dirty="0" err="1"/>
              <a:t>Tye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138B1-4020-48B7-B5C4-C6717363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00" y="2762025"/>
            <a:ext cx="4973325" cy="35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1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752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156F1-DFAB-480B-9A9B-FBF956A9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EA0F1-2279-44BC-8A21-2CB786C74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35" y="968763"/>
            <a:ext cx="7278188" cy="5519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35F545-938E-4A9B-882A-D1E072BC8940}"/>
              </a:ext>
            </a:extLst>
          </p:cNvPr>
          <p:cNvSpPr txBox="1"/>
          <p:nvPr/>
        </p:nvSpPr>
        <p:spPr>
          <a:xfrm>
            <a:off x="6096000" y="6488668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yriad Pro Cond" panose="020B0506030403020204" charset="0"/>
              </a:rPr>
              <a:t>This and other similar illustrations are downloaded from https://undraw.co/</a:t>
            </a:r>
          </a:p>
        </p:txBody>
      </p:sp>
    </p:spTree>
    <p:extLst>
      <p:ext uri="{BB962C8B-B14F-4D97-AF65-F5344CB8AC3E}">
        <p14:creationId xmlns:p14="http://schemas.microsoft.com/office/powerpoint/2010/main" val="1198632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882D-E2BB-4908-8BC0-6DB21A4C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70D4-9448-47F4-A643-BC4102CCC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524"/>
            <a:ext cx="10709366" cy="5200885"/>
          </a:xfrm>
        </p:spPr>
        <p:txBody>
          <a:bodyPr>
            <a:normAutofit/>
          </a:bodyPr>
          <a:lstStyle/>
          <a:p>
            <a:r>
              <a:rPr lang="en-US" dirty="0"/>
              <a:t>Don’t add many claims to access tokens</a:t>
            </a:r>
          </a:p>
          <a:p>
            <a:r>
              <a:rPr lang="en-US" dirty="0"/>
              <a:t>Don’t include sensitive data to JWT tokens</a:t>
            </a:r>
          </a:p>
          <a:p>
            <a:r>
              <a:rPr lang="en-US" dirty="0"/>
              <a:t>Don’t store tokens to </a:t>
            </a:r>
            <a:r>
              <a:rPr lang="en-US" dirty="0" err="1"/>
              <a:t>localStorage</a:t>
            </a:r>
            <a:r>
              <a:rPr lang="en-US" dirty="0"/>
              <a:t> in browser-based apps if you are working with sensitive data</a:t>
            </a:r>
          </a:p>
          <a:p>
            <a:r>
              <a:rPr lang="en-US" dirty="0"/>
              <a:t>Use BFF architecture for browser-based apps</a:t>
            </a:r>
          </a:p>
          <a:p>
            <a:r>
              <a:rPr lang="en-US" dirty="0"/>
              <a:t>Use authorization code flow with PKCE for native apps too</a:t>
            </a:r>
          </a:p>
          <a:p>
            <a:r>
              <a:rPr lang="en-US" dirty="0"/>
              <a:t>Use rotation for refresh tokens (default behavior) and prevent reply attacks</a:t>
            </a:r>
          </a:p>
        </p:txBody>
      </p:sp>
    </p:spTree>
    <p:extLst>
      <p:ext uri="{BB962C8B-B14F-4D97-AF65-F5344CB8AC3E}">
        <p14:creationId xmlns:p14="http://schemas.microsoft.com/office/powerpoint/2010/main" val="3654097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882D-E2BB-4908-8BC0-6DB21A4C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70D4-9448-47F4-A643-BC4102CCC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26524"/>
            <a:ext cx="11218817" cy="5200885"/>
          </a:xfrm>
        </p:spPr>
        <p:txBody>
          <a:bodyPr>
            <a:normAutofit/>
          </a:bodyPr>
          <a:lstStyle/>
          <a:p>
            <a:r>
              <a:rPr lang="en-US" dirty="0"/>
              <a:t>Handle new users in external auth callback</a:t>
            </a:r>
          </a:p>
          <a:p>
            <a:pPr lvl="1"/>
            <a:r>
              <a:rPr lang="en-US" dirty="0"/>
              <a:t>i.e. ask them to fill in the data, don’t trust that provider will return it</a:t>
            </a:r>
          </a:p>
          <a:p>
            <a:r>
              <a:rPr lang="en-US" dirty="0"/>
              <a:t>Use </a:t>
            </a:r>
            <a:r>
              <a:rPr lang="en-US" dirty="0" err="1"/>
              <a:t>IdentityModel</a:t>
            </a:r>
            <a:r>
              <a:rPr lang="en-US" dirty="0"/>
              <a:t> library for .NET clients</a:t>
            </a:r>
          </a:p>
          <a:p>
            <a:r>
              <a:rPr lang="en-US" dirty="0"/>
              <a:t>Use </a:t>
            </a:r>
            <a:r>
              <a:rPr lang="en-US" dirty="0" err="1"/>
              <a:t>IdentityServer</a:t>
            </a:r>
            <a:r>
              <a:rPr lang="en-US" dirty="0"/>
              <a:t> as Federation Gateway</a:t>
            </a:r>
          </a:p>
          <a:p>
            <a:r>
              <a:rPr lang="en-US" dirty="0"/>
              <a:t>Create the strategy for encryption key rotation – implemented by default in Duende IdentityServer</a:t>
            </a:r>
          </a:p>
          <a:p>
            <a:r>
              <a:rPr lang="en-US" dirty="0"/>
              <a:t>Look into IdentityServer log output when resolving issues</a:t>
            </a:r>
          </a:p>
        </p:txBody>
      </p:sp>
    </p:spTree>
    <p:extLst>
      <p:ext uri="{BB962C8B-B14F-4D97-AF65-F5344CB8AC3E}">
        <p14:creationId xmlns:p14="http://schemas.microsoft.com/office/powerpoint/2010/main" val="377378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E916F-65D4-47E5-AC89-F2958DEA7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concepts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277F1-3E10-4541-A2D9-AB80977DF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10" y="1018903"/>
            <a:ext cx="6623212" cy="5469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66508-1F6F-4F86-BE7C-3882767FF2B9}"/>
              </a:ext>
            </a:extLst>
          </p:cNvPr>
          <p:cNvSpPr txBox="1"/>
          <p:nvPr/>
        </p:nvSpPr>
        <p:spPr>
          <a:xfrm>
            <a:off x="6096000" y="6488668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yriad Pro Cond" panose="020B0506030403020204" charset="0"/>
              </a:rPr>
              <a:t>This and other similar illustrations are downloaded from https://undraw.co/</a:t>
            </a:r>
          </a:p>
        </p:txBody>
      </p:sp>
    </p:spTree>
    <p:extLst>
      <p:ext uri="{BB962C8B-B14F-4D97-AF65-F5344CB8AC3E}">
        <p14:creationId xmlns:p14="http://schemas.microsoft.com/office/powerpoint/2010/main" val="119113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4407-33A2-43CE-A88E-00D27DEC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2474-D193-4FB9-8F6B-70FA2465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Single-sign on</a:t>
            </a:r>
          </a:p>
          <a:p>
            <a:r>
              <a:rPr lang="en-US" dirty="0"/>
              <a:t>Single-sign out</a:t>
            </a:r>
          </a:p>
          <a:p>
            <a:pPr lvl="1"/>
            <a:r>
              <a:rPr lang="en-US" dirty="0"/>
              <a:t>Complicated – front-channel, back-channel</a:t>
            </a:r>
          </a:p>
          <a:p>
            <a:pPr lvl="1"/>
            <a:r>
              <a:rPr lang="en-US" dirty="0"/>
              <a:t>Not all external providers support it</a:t>
            </a:r>
          </a:p>
          <a:p>
            <a:r>
              <a:rPr lang="en-US" dirty="0"/>
              <a:t>Key material</a:t>
            </a:r>
          </a:p>
          <a:p>
            <a:pPr lvl="1"/>
            <a:r>
              <a:rPr lang="en-US" dirty="0" err="1"/>
              <a:t>AddSigningCredentials</a:t>
            </a:r>
            <a:r>
              <a:rPr lang="en-US" dirty="0"/>
              <a:t>, </a:t>
            </a:r>
            <a:r>
              <a:rPr lang="en-US" dirty="0" err="1"/>
              <a:t>AddDeveloperSigningCredential</a:t>
            </a:r>
            <a:r>
              <a:rPr lang="en-US" dirty="0"/>
              <a:t>, </a:t>
            </a:r>
            <a:r>
              <a:rPr lang="en-US" dirty="0" err="1"/>
              <a:t>AddValidationKey</a:t>
            </a:r>
            <a:endParaRPr lang="en-US" dirty="0"/>
          </a:p>
          <a:p>
            <a:r>
              <a:rPr lang="en-US" dirty="0"/>
              <a:t>Proof of possession tokens</a:t>
            </a:r>
          </a:p>
          <a:p>
            <a:pPr lvl="1"/>
            <a:r>
              <a:rPr lang="en-US" dirty="0"/>
              <a:t>Bound to client </a:t>
            </a:r>
            <a:r>
              <a:rPr lang="en-US"/>
              <a:t>that requested </a:t>
            </a:r>
            <a:r>
              <a:rPr lang="en-US" dirty="0"/>
              <a:t>the token</a:t>
            </a:r>
          </a:p>
        </p:txBody>
      </p:sp>
    </p:spTree>
    <p:extLst>
      <p:ext uri="{BB962C8B-B14F-4D97-AF65-F5344CB8AC3E}">
        <p14:creationId xmlns:p14="http://schemas.microsoft.com/office/powerpoint/2010/main" val="1009964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446458-ABB3-400F-8775-FD706B6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B707D-50D4-4A76-BB0B-0030E97D6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66" y="1039826"/>
            <a:ext cx="7500256" cy="5448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6E2F84-AFAB-43D8-A417-E2ED6677CBE1}"/>
              </a:ext>
            </a:extLst>
          </p:cNvPr>
          <p:cNvSpPr txBox="1"/>
          <p:nvPr/>
        </p:nvSpPr>
        <p:spPr>
          <a:xfrm>
            <a:off x="6096000" y="6488668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yriad Pro Cond" panose="020B0506030403020204" charset="0"/>
              </a:rPr>
              <a:t>This and other similar illustrations are downloaded from https://undraw.co/</a:t>
            </a:r>
          </a:p>
        </p:txBody>
      </p:sp>
    </p:spTree>
    <p:extLst>
      <p:ext uri="{BB962C8B-B14F-4D97-AF65-F5344CB8AC3E}">
        <p14:creationId xmlns:p14="http://schemas.microsoft.com/office/powerpoint/2010/main" val="468917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775A-438C-4AFA-8E7F-8C695ABF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in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6908-0820-429B-916C-61B83C4AA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 2.1</a:t>
            </a:r>
          </a:p>
          <a:p>
            <a:r>
              <a:rPr lang="en-US" dirty="0"/>
              <a:t>.NET 7</a:t>
            </a:r>
          </a:p>
          <a:p>
            <a:r>
              <a:rPr lang="en-US" dirty="0"/>
              <a:t>Duende IdentityServer 6?</a:t>
            </a:r>
          </a:p>
        </p:txBody>
      </p:sp>
    </p:spTree>
    <p:extLst>
      <p:ext uri="{BB962C8B-B14F-4D97-AF65-F5344CB8AC3E}">
        <p14:creationId xmlns:p14="http://schemas.microsoft.com/office/powerpoint/2010/main" val="3347505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701F21-5FF1-41EC-903D-2F86F056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59" y="2177740"/>
            <a:ext cx="3846478" cy="200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20FF9-AA7C-47BC-92EB-1E228ADE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things to look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3162-D994-428C-B213-2DDDC40E75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Admin interfaces</a:t>
            </a:r>
          </a:p>
          <a:p>
            <a:pPr lvl="1"/>
            <a:r>
              <a:rPr lang="en-US" sz="2000" dirty="0">
                <a:hlinkClick r:id="rId4"/>
              </a:rPr>
              <a:t>https://www.identityserver.com/products/adminui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https://github.com/skoruba/Duende.IdentityServer.Admin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https://github.com/Aguafrommars/TheIdServer</a:t>
            </a:r>
            <a:r>
              <a:rPr lang="en-US" sz="2000" dirty="0"/>
              <a:t> </a:t>
            </a:r>
          </a:p>
          <a:p>
            <a:r>
              <a:rPr lang="en-US" dirty="0"/>
              <a:t>Policy / permission servers</a:t>
            </a:r>
          </a:p>
          <a:p>
            <a:pPr lvl="1"/>
            <a:r>
              <a:rPr lang="en-US" dirty="0">
                <a:hlinkClick r:id="rId7"/>
              </a:rPr>
              <a:t>https://policyserver.io/</a:t>
            </a:r>
          </a:p>
          <a:p>
            <a:pPr lvl="1"/>
            <a:r>
              <a:rPr lang="en-US" dirty="0">
                <a:hlinkClick r:id="rId8"/>
              </a:rPr>
              <a:t>https://github.com/Xabaril/Balea</a:t>
            </a:r>
            <a:endParaRPr lang="en-US" dirty="0"/>
          </a:p>
          <a:p>
            <a:r>
              <a:rPr lang="en-US" dirty="0"/>
              <a:t>Alternatives</a:t>
            </a:r>
          </a:p>
          <a:p>
            <a:pPr lvl="1"/>
            <a:r>
              <a:rPr lang="en-US" dirty="0">
                <a:hlinkClick r:id="rId9"/>
              </a:rPr>
              <a:t>https://www.keycloak.org/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https://www.ory.sh/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https://gluu.org/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https://github.com/openiddict/openiddict-core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32127-021C-4C73-B174-D121F64EED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59" y="0"/>
            <a:ext cx="3846478" cy="216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7929B-FF22-4188-B0F4-3FC51CE080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32" y="4298241"/>
            <a:ext cx="3958068" cy="2559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D3D78-EC5C-41F2-A11E-969186B64C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566" y="6176963"/>
            <a:ext cx="2238396" cy="50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48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91949-07A7-4E5D-BCC2-6C3EF62CD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2F86-CE64-4DAC-A71F-DC75154A3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Auth as a service</a:t>
            </a:r>
          </a:p>
          <a:p>
            <a:r>
              <a:rPr lang="en-US" dirty="0"/>
              <a:t>ASP.NET Core &amp; Duende IdentityServer integration</a:t>
            </a:r>
          </a:p>
          <a:p>
            <a:r>
              <a:rPr lang="en-US" dirty="0"/>
              <a:t>Auth flows with IdentityServer</a:t>
            </a:r>
          </a:p>
          <a:p>
            <a:pPr lvl="1"/>
            <a:r>
              <a:rPr lang="en-US" dirty="0"/>
              <a:t>Simplification</a:t>
            </a:r>
          </a:p>
          <a:p>
            <a:r>
              <a:rPr lang="en-US" dirty="0"/>
              <a:t>Various client types</a:t>
            </a:r>
          </a:p>
          <a:p>
            <a:r>
              <a:rPr lang="en-US" dirty="0"/>
              <a:t>Tips &amp; tricks</a:t>
            </a:r>
          </a:p>
          <a:p>
            <a:r>
              <a:rPr lang="en-US" dirty="0"/>
              <a:t>Future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7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726B-FF40-49DE-845B-6698827A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4BD70-E6E7-417E-BC5A-A04EFBBE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ASP.NET Core Identity </a:t>
            </a:r>
            <a:r>
              <a:rPr lang="en-US" dirty="0">
                <a:hlinkClick r:id="rId2"/>
              </a:rPr>
              <a:t>documentation</a:t>
            </a:r>
            <a:endParaRPr lang="en-US" dirty="0"/>
          </a:p>
          <a:p>
            <a:r>
              <a:rPr lang="en-US" dirty="0"/>
              <a:t>Duende IdentityServer </a:t>
            </a:r>
            <a:r>
              <a:rPr lang="en-US" dirty="0">
                <a:hlinkClick r:id="rId3"/>
              </a:rPr>
              <a:t>documentation</a:t>
            </a:r>
            <a:endParaRPr lang="en-US" dirty="0"/>
          </a:p>
          <a:p>
            <a:pPr lvl="1"/>
            <a:r>
              <a:rPr lang="en-US" dirty="0"/>
              <a:t>Duende Software Blog - </a:t>
            </a:r>
            <a:r>
              <a:rPr lang="en-US" dirty="0">
                <a:hlinkClick r:id="rId4"/>
              </a:rPr>
              <a:t>https://blog.duendesoftware.com/</a:t>
            </a:r>
            <a:endParaRPr lang="en-US" dirty="0"/>
          </a:p>
          <a:p>
            <a:pPr lvl="1"/>
            <a:r>
              <a:rPr lang="en-US" dirty="0"/>
              <a:t>Dominick Baier’s blog - </a:t>
            </a:r>
            <a:r>
              <a:rPr lang="en-US" dirty="0">
                <a:hlinkClick r:id="rId5"/>
              </a:rPr>
              <a:t>https://leastprivilege.com/</a:t>
            </a:r>
            <a:endParaRPr lang="en-US" dirty="0"/>
          </a:p>
          <a:p>
            <a:pPr lvl="1"/>
            <a:r>
              <a:rPr lang="en-US" dirty="0"/>
              <a:t>Brock Allen’s blog - </a:t>
            </a:r>
            <a:r>
              <a:rPr lang="en-US" dirty="0">
                <a:hlinkClick r:id="rId6"/>
              </a:rPr>
              <a:t>https://brockallen.com/</a:t>
            </a:r>
            <a:endParaRPr lang="en-US" dirty="0"/>
          </a:p>
          <a:p>
            <a:pPr lvl="1"/>
            <a:r>
              <a:rPr lang="en-US" dirty="0"/>
              <a:t>IdentityServer workshops - </a:t>
            </a:r>
            <a:r>
              <a:rPr lang="en-US" dirty="0">
                <a:hlinkClick r:id="rId7"/>
              </a:rPr>
              <a:t>https://duendesoftware.com/training/identityaccesscontrol</a:t>
            </a:r>
            <a:endParaRPr lang="en-US" dirty="0"/>
          </a:p>
          <a:p>
            <a:r>
              <a:rPr lang="en-US" dirty="0"/>
              <a:t>NDC Conferences YouTube channel</a:t>
            </a:r>
          </a:p>
          <a:p>
            <a:pPr lvl="1"/>
            <a:r>
              <a:rPr lang="en-US" dirty="0"/>
              <a:t>Search for “</a:t>
            </a:r>
            <a:r>
              <a:rPr lang="en-US" dirty="0" err="1"/>
              <a:t>IdentityServer</a:t>
            </a:r>
            <a:r>
              <a:rPr lang="en-US" dirty="0"/>
              <a:t>”, or “Dominick Baier”, or “Brock Allen”</a:t>
            </a:r>
          </a:p>
          <a:p>
            <a:r>
              <a:rPr lang="en-US" dirty="0"/>
              <a:t>An illustrated guide to OAuth and OpenID Connect</a:t>
            </a:r>
          </a:p>
          <a:p>
            <a:pPr lvl="1"/>
            <a:r>
              <a:rPr lang="en-US" sz="2000" dirty="0">
                <a:hlinkClick r:id="rId8"/>
              </a:rPr>
              <a:t>https://developer.okta.com/blog/2019/10/21/illustrated-guide-to-oauth-and-oidc</a:t>
            </a:r>
            <a:r>
              <a:rPr lang="en-US" sz="2000" dirty="0"/>
              <a:t> </a:t>
            </a:r>
          </a:p>
          <a:p>
            <a:r>
              <a:rPr lang="en-US" dirty="0"/>
              <a:t>What’s new in OAuth and OpenID Connect?</a:t>
            </a:r>
          </a:p>
          <a:p>
            <a:pPr lvl="1"/>
            <a:r>
              <a:rPr lang="en-US" dirty="0">
                <a:hlinkClick r:id="rId9"/>
              </a:rPr>
              <a:t>https://developer.okta.com/blog/2020/04/09/whats-new-with-oauth-and-oidc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8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ED2D-25D7-488F-9CFC-2FFF1C88F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B36E9A-264F-47E7-8C14-16C18A4FB45C}"/>
              </a:ext>
            </a:extLst>
          </p:cNvPr>
          <p:cNvSpPr txBox="1"/>
          <p:nvPr/>
        </p:nvSpPr>
        <p:spPr>
          <a:xfrm>
            <a:off x="6096000" y="6488668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yriad Pro Cond" panose="020B0506030403020204" charset="0"/>
              </a:rPr>
              <a:t>This and other similar illustrations are downloaded from https://undraw.co/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74BF2-0A8C-4F95-BFDD-95C25C620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994" y="1116770"/>
            <a:ext cx="7826828" cy="537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40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8DB9E9-CFC7-43D4-B0C9-158715723CF2}"/>
              </a:ext>
            </a:extLst>
          </p:cNvPr>
          <p:cNvSpPr txBox="1">
            <a:spLocks/>
          </p:cNvSpPr>
          <p:nvPr/>
        </p:nvSpPr>
        <p:spPr>
          <a:xfrm>
            <a:off x="4418872" y="5958671"/>
            <a:ext cx="3941357" cy="529283"/>
          </a:xfrm>
          <a:prstGeom prst="rect">
            <a:avLst/>
          </a:prstGeom>
          <a:solidFill>
            <a:srgbClr val="00031C"/>
          </a:solidFill>
        </p:spPr>
        <p:txBody>
          <a:bodyPr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Myriad Pro Cond" panose="020B0506030403020204" pitchFamily="34" charset="0"/>
              </a:rPr>
              <a:t>https://miroslavpopovic.com/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A1BCCA-2529-43CD-9E65-63CE08CFB329}"/>
              </a:ext>
            </a:extLst>
          </p:cNvPr>
          <p:cNvSpPr txBox="1">
            <a:spLocks/>
          </p:cNvSpPr>
          <p:nvPr/>
        </p:nvSpPr>
        <p:spPr>
          <a:xfrm>
            <a:off x="1046247" y="5972204"/>
            <a:ext cx="2481482" cy="5292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Myriad Pro Cond" panose="020B0506030403020204" pitchFamily="34" charset="0"/>
              </a:rPr>
              <a:t>@miroslavpopovic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C1904-49CB-456B-B446-FBDB2C78B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92" y="6057755"/>
            <a:ext cx="362623" cy="331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24FEB-976E-4BD0-85BC-069BD0506A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0" y="6078521"/>
            <a:ext cx="469528" cy="316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250FD1-B2E9-4348-B813-BA6C69B924B0}"/>
              </a:ext>
            </a:extLst>
          </p:cNvPr>
          <p:cNvSpPr txBox="1"/>
          <p:nvPr/>
        </p:nvSpPr>
        <p:spPr>
          <a:xfrm>
            <a:off x="423480" y="4717648"/>
            <a:ext cx="10391665" cy="646331"/>
          </a:xfrm>
          <a:prstGeom prst="rect">
            <a:avLst/>
          </a:prstGeom>
          <a:solidFill>
            <a:srgbClr val="00031C"/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yriad Pro Cond" panose="020B0506030403020204" charset="0"/>
              </a:rPr>
              <a:t>https://github.com/miroslavpopovic/auth-microservice-sample-dotnet6</a:t>
            </a:r>
          </a:p>
        </p:txBody>
      </p:sp>
    </p:spTree>
    <p:extLst>
      <p:ext uri="{BB962C8B-B14F-4D97-AF65-F5344CB8AC3E}">
        <p14:creationId xmlns:p14="http://schemas.microsoft.com/office/powerpoint/2010/main" val="4209598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15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4FEA-BF05-418B-8C30-A77558F96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modern apps look like?</a:t>
            </a:r>
          </a:p>
        </p:txBody>
      </p:sp>
      <p:pic>
        <p:nvPicPr>
          <p:cNvPr id="5" name="Picture 4" descr="Modern applications - from IdentityServer4 docs">
            <a:extLst>
              <a:ext uri="{FF2B5EF4-FFF2-40B4-BE49-F238E27FC236}">
                <a16:creationId xmlns:a16="http://schemas.microsoft.com/office/drawing/2014/main" id="{F8CC1C2F-26FD-4CAB-8D66-BDFE33C34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01" y="1825625"/>
            <a:ext cx="7898998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062E67-B1F0-4BE1-AB39-92EF670043FC}"/>
              </a:ext>
            </a:extLst>
          </p:cNvPr>
          <p:cNvSpPr txBox="1"/>
          <p:nvPr/>
        </p:nvSpPr>
        <p:spPr>
          <a:xfrm>
            <a:off x="6431110" y="6262042"/>
            <a:ext cx="553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878787"/>
                </a:solidFill>
                <a:latin typeface="Myriad Pro Cond" panose="020B0506030403020204" charset="0"/>
              </a:rPr>
              <a:t>Image taken from Duende IdentityServer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867220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EFE7-D104-404C-AB48-D75DA889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 auth 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9F99A-AE25-4553-B50F-027F8DE24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to solve:</a:t>
            </a:r>
          </a:p>
          <a:p>
            <a:pPr lvl="1" fontAlgn="ctr"/>
            <a:r>
              <a:rPr lang="en-US" dirty="0"/>
              <a:t>Authentication</a:t>
            </a:r>
          </a:p>
          <a:p>
            <a:pPr lvl="1" fontAlgn="ctr"/>
            <a:r>
              <a:rPr lang="en-US" dirty="0"/>
              <a:t>Authorization</a:t>
            </a:r>
          </a:p>
          <a:p>
            <a:pPr lvl="1" fontAlgn="ctr"/>
            <a:r>
              <a:rPr lang="en-US" dirty="0"/>
              <a:t>Resource protection</a:t>
            </a:r>
          </a:p>
          <a:p>
            <a:r>
              <a:rPr lang="en-US" dirty="0"/>
              <a:t>Centralized solution</a:t>
            </a:r>
          </a:p>
          <a:p>
            <a:r>
              <a:rPr lang="en-US" dirty="0"/>
              <a:t>Auth service = Security Token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198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8539-167C-44C3-A7AE-35BE2729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46B7A2-1561-476D-87C5-6F140ECC6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41" y="1327150"/>
            <a:ext cx="10125118" cy="52006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9B7323-9658-4995-AA88-A4ACEF5CEC67}"/>
              </a:ext>
            </a:extLst>
          </p:cNvPr>
          <p:cNvSpPr txBox="1"/>
          <p:nvPr/>
        </p:nvSpPr>
        <p:spPr>
          <a:xfrm>
            <a:off x="6431110" y="6262042"/>
            <a:ext cx="553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878787"/>
                </a:solidFill>
                <a:latin typeface="Myriad Pro Cond" panose="020B0506030403020204" charset="0"/>
              </a:rPr>
              <a:t>Image taken from Duende IdentityServer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25689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EF01-DF8C-445A-B316-BDF1A1A5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751C1-89E6-48E4-B785-481F1B42D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 2.0</a:t>
            </a:r>
          </a:p>
          <a:p>
            <a:r>
              <a:rPr lang="en-US" dirty="0"/>
              <a:t>OpenID Connect</a:t>
            </a:r>
          </a:p>
          <a:p>
            <a:r>
              <a:rPr lang="en-US" dirty="0"/>
              <a:t>.NET 6</a:t>
            </a:r>
          </a:p>
          <a:p>
            <a:r>
              <a:rPr lang="en-US" dirty="0"/>
              <a:t>ASP.NET Core Identity</a:t>
            </a:r>
          </a:p>
          <a:p>
            <a:r>
              <a:rPr lang="en-US" dirty="0"/>
              <a:t>Duende IdentityServer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31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11C4-475D-4B94-91E3-EFA09827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&amp; OpenID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20E8-5E3F-4543-A35C-797327354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 2.0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Granting access to data and features from one application to another</a:t>
            </a:r>
          </a:p>
          <a:p>
            <a:r>
              <a:rPr lang="en-US" dirty="0"/>
              <a:t>OpenID Connect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Login and profile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73BB2-5F1F-400B-8E8A-67F3D88A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950022"/>
            <a:ext cx="1372950" cy="1361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E8D54-6BED-423D-8358-233EA8CAC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46" y="4945425"/>
            <a:ext cx="2882611" cy="13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454"/>
      </p:ext>
    </p:extLst>
  </p:cSld>
  <p:clrMapOvr>
    <a:masterClrMapping/>
  </p:clrMapOvr>
</p:sld>
</file>

<file path=ppt/theme/theme1.xml><?xml version="1.0" encoding="utf-8"?>
<a:theme xmlns:a="http://schemas.openxmlformats.org/drawingml/2006/main" name="ECS2021">
  <a:themeElements>
    <a:clrScheme name="Custom 1">
      <a:dk1>
        <a:sysClr val="windowText" lastClr="000000"/>
      </a:dk1>
      <a:lt1>
        <a:sysClr val="window" lastClr="FFFFFF"/>
      </a:lt1>
      <a:dk2>
        <a:srgbClr val="A5416F"/>
      </a:dk2>
      <a:lt2>
        <a:srgbClr val="E3DED1"/>
      </a:lt2>
      <a:accent1>
        <a:srgbClr val="002060"/>
      </a:accent1>
      <a:accent2>
        <a:srgbClr val="7030A0"/>
      </a:accent2>
      <a:accent3>
        <a:srgbClr val="00B0F0"/>
      </a:accent3>
      <a:accent4>
        <a:srgbClr val="C00000"/>
      </a:accent4>
      <a:accent5>
        <a:srgbClr val="4AB5C4"/>
      </a:accent5>
      <a:accent6>
        <a:srgbClr val="0989B1"/>
      </a:accent6>
      <a:hlink>
        <a:srgbClr val="A5416F"/>
      </a:hlink>
      <a:folHlink>
        <a:srgbClr val="A5416F"/>
      </a:folHlink>
    </a:clrScheme>
    <a:fontScheme name="SPC Adriatics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CS2021.potx" id="{9EC15242-ADD7-46EA-A35A-2A5CD7E7D5B1}" vid="{35F80FA7-2614-4BBA-9FF2-CE729CB0A9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ECS2021</Template>
  <TotalTime>963</TotalTime>
  <Words>1059</Words>
  <Application>Microsoft Office PowerPoint</Application>
  <PresentationFormat>Widescreen</PresentationFormat>
  <Paragraphs>214</Paragraphs>
  <Slides>41</Slides>
  <Notes>11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Myriad Pro Cond</vt:lpstr>
      <vt:lpstr>Segoe UI Light</vt:lpstr>
      <vt:lpstr>Segoe UI Semibold</vt:lpstr>
      <vt:lpstr>Segoe UI Semilight</vt:lpstr>
      <vt:lpstr>ECS2021</vt:lpstr>
      <vt:lpstr>PowerPoint Presentation</vt:lpstr>
      <vt:lpstr>Building an auth microservice</vt:lpstr>
      <vt:lpstr>PowerPoint Presentation</vt:lpstr>
      <vt:lpstr>Introduction</vt:lpstr>
      <vt:lpstr>How modern apps look like?</vt:lpstr>
      <vt:lpstr>Why an auth service?</vt:lpstr>
      <vt:lpstr>The big picture</vt:lpstr>
      <vt:lpstr>Solution?</vt:lpstr>
      <vt:lpstr>OAuth 2.0 &amp; OpenID Connect</vt:lpstr>
      <vt:lpstr>ASP.NET Core Identity</vt:lpstr>
      <vt:lpstr>Duende IdentityServer</vt:lpstr>
      <vt:lpstr>Terminology</vt:lpstr>
      <vt:lpstr>Resources</vt:lpstr>
      <vt:lpstr>Clients</vt:lpstr>
      <vt:lpstr>Resource owners</vt:lpstr>
      <vt:lpstr>Authentication</vt:lpstr>
      <vt:lpstr>Authorization</vt:lpstr>
      <vt:lpstr>Other terms</vt:lpstr>
      <vt:lpstr>Authorization code flow with PKCE</vt:lpstr>
      <vt:lpstr>Sample</vt:lpstr>
      <vt:lpstr>New ASP.NET Core project with Identity</vt:lpstr>
      <vt:lpstr>Including Duende.IdentityServer.AspNetIdentity</vt:lpstr>
      <vt:lpstr>Console / Worker Client</vt:lpstr>
      <vt:lpstr>MVC client</vt:lpstr>
      <vt:lpstr>JavaScript BFF client</vt:lpstr>
      <vt:lpstr>SPA client</vt:lpstr>
      <vt:lpstr>Device Client</vt:lpstr>
      <vt:lpstr>Switching to DB resources / clients</vt:lpstr>
      <vt:lpstr>Containerization</vt:lpstr>
      <vt:lpstr>Tips &amp; tricks</vt:lpstr>
      <vt:lpstr>Tips &amp; tricks 1</vt:lpstr>
      <vt:lpstr>Tips &amp; tricks 2</vt:lpstr>
      <vt:lpstr>Advanced concepts</vt:lpstr>
      <vt:lpstr>Advanced</vt:lpstr>
      <vt:lpstr>Closing words</vt:lpstr>
      <vt:lpstr>What comes in future</vt:lpstr>
      <vt:lpstr>More things to look at</vt:lpstr>
      <vt:lpstr>Summary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an auth microservice</dc:title>
  <dc:creator>Miroslav Popovic</dc:creator>
  <cp:lastModifiedBy>Miroslav Popovic</cp:lastModifiedBy>
  <cp:revision>143</cp:revision>
  <dcterms:created xsi:type="dcterms:W3CDTF">2020-02-06T19:15:36Z</dcterms:created>
  <dcterms:modified xsi:type="dcterms:W3CDTF">2021-11-22T22:35:45Z</dcterms:modified>
</cp:coreProperties>
</file>